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24" r:id="rId9"/>
    <p:sldId id="311" r:id="rId10"/>
    <p:sldId id="322" r:id="rId11"/>
    <p:sldId id="316" r:id="rId12"/>
    <p:sldId id="317" r:id="rId13"/>
    <p:sldId id="314" r:id="rId14"/>
    <p:sldId id="315" r:id="rId15"/>
    <p:sldId id="318" r:id="rId16"/>
    <p:sldId id="319" r:id="rId17"/>
    <p:sldId id="325" r:id="rId18"/>
    <p:sldId id="321" r:id="rId19"/>
    <p:sldId id="304" r:id="rId20"/>
    <p:sldId id="305" r:id="rId21"/>
    <p:sldId id="306" r:id="rId22"/>
    <p:sldId id="3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10 Neighborhood with Highest Count of Crime Activities</a:t>
            </a:r>
            <a:endParaRPr lang="en-US" dirty="0"/>
          </a:p>
        </c:rich>
      </c:tx>
      <c:layout>
        <c:manualLayout>
          <c:xMode val="edge"/>
          <c:yMode val="edge"/>
          <c:x val="0.10562884525298726"/>
          <c:y val="1.8984408867363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9945317944664389E-2"/>
          <c:y val="0.12428344978179452"/>
          <c:w val="0.96685699861249552"/>
          <c:h val="0.587576773025123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7.198736423367335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55-42C7-8C2B-03110019751D}"/>
                </c:ext>
              </c:extLst>
            </c:dLbl>
            <c:dLbl>
              <c:idx val="2"/>
              <c:layout>
                <c:manualLayout>
                  <c:x val="-4.7991576155782169E-3"/>
                  <c:y val="3.023192648547665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0D-4B0F-A750-56587B9C353F}"/>
                </c:ext>
              </c:extLst>
            </c:dLbl>
            <c:dLbl>
              <c:idx val="3"/>
              <c:layout>
                <c:manualLayout>
                  <c:x val="-4.799157615578216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55-42C7-8C2B-03110019751D}"/>
                </c:ext>
              </c:extLst>
            </c:dLbl>
            <c:dLbl>
              <c:idx val="4"/>
              <c:layout>
                <c:manualLayout>
                  <c:x val="-1.0798104635051032E-2"/>
                  <c:y val="-3.32551191340244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55-42C7-8C2B-03110019751D}"/>
                </c:ext>
              </c:extLst>
            </c:dLbl>
            <c:dLbl>
              <c:idx val="5"/>
              <c:layout>
                <c:manualLayout>
                  <c:x val="-4.799157615578216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C55-42C7-8C2B-03110019751D}"/>
                </c:ext>
              </c:extLst>
            </c:dLbl>
            <c:dLbl>
              <c:idx val="8"/>
              <c:layout>
                <c:manualLayout>
                  <c:x val="-1.4397472846734651E-2"/>
                  <c:y val="6.046385297095441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0D-4B0F-A750-56587B9C353F}"/>
                </c:ext>
              </c:extLst>
            </c:dLbl>
            <c:dLbl>
              <c:idx val="9"/>
              <c:layout>
                <c:manualLayout>
                  <c:x val="-1.4397472846734651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0D-4B0F-A750-56587B9C35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Downtown</c:v>
                </c:pt>
                <c:pt idx="1">
                  <c:v>Midtown</c:v>
                </c:pt>
                <c:pt idx="2">
                  <c:v>Lindbergh/Morosgo</c:v>
                </c:pt>
                <c:pt idx="3">
                  <c:v>Old Forth Ward</c:v>
                </c:pt>
                <c:pt idx="4">
                  <c:v>West End</c:v>
                </c:pt>
                <c:pt idx="5">
                  <c:v>North Buckhead</c:v>
                </c:pt>
                <c:pt idx="6">
                  <c:v>Vine City</c:v>
                </c:pt>
                <c:pt idx="7">
                  <c:v>Berkeley Park</c:v>
                </c:pt>
                <c:pt idx="8">
                  <c:v>Lenox</c:v>
                </c:pt>
                <c:pt idx="9">
                  <c:v>Home Park</c:v>
                </c:pt>
                <c:pt idx="10">
                  <c:v>Inman Park</c:v>
                </c:pt>
                <c:pt idx="11">
                  <c:v>Castleberry Hill</c:v>
                </c:pt>
                <c:pt idx="12">
                  <c:v>Buckhead Village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2127</c:v>
                </c:pt>
                <c:pt idx="1">
                  <c:v>1528</c:v>
                </c:pt>
                <c:pt idx="2">
                  <c:v>607</c:v>
                </c:pt>
                <c:pt idx="3">
                  <c:v>566</c:v>
                </c:pt>
                <c:pt idx="4">
                  <c:v>537</c:v>
                </c:pt>
                <c:pt idx="5">
                  <c:v>536</c:v>
                </c:pt>
                <c:pt idx="6">
                  <c:v>506</c:v>
                </c:pt>
                <c:pt idx="7">
                  <c:v>502</c:v>
                </c:pt>
                <c:pt idx="8">
                  <c:v>457</c:v>
                </c:pt>
                <c:pt idx="9">
                  <c:v>415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0D-4B0F-A750-56587B9C35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997894038945547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C55-42C7-8C2B-03110019751D}"/>
                </c:ext>
              </c:extLst>
            </c:dLbl>
            <c:dLbl>
              <c:idx val="1"/>
              <c:layout>
                <c:manualLayout>
                  <c:x val="5.9989470194727491E-3"/>
                  <c:y val="-2.720873383692901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C55-42C7-8C2B-03110019751D}"/>
                </c:ext>
              </c:extLst>
            </c:dLbl>
            <c:dLbl>
              <c:idx val="2"/>
              <c:layout>
                <c:manualLayout>
                  <c:x val="3.5993682116836627E-3"/>
                  <c:y val="9.06957794564299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D0D-4B0F-A750-56587B9C353F}"/>
                </c:ext>
              </c:extLst>
            </c:dLbl>
            <c:dLbl>
              <c:idx val="5"/>
              <c:layout>
                <c:manualLayout>
                  <c:x val="0"/>
                  <c:y val="2.11623485398336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0D-4B0F-A750-56587B9C353F}"/>
                </c:ext>
              </c:extLst>
            </c:dLbl>
            <c:dLbl>
              <c:idx val="6"/>
              <c:layout>
                <c:manualLayout>
                  <c:x val="2.3995788077891085E-3"/>
                  <c:y val="2.11623485398335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0D-4B0F-A750-56587B9C35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Downtown</c:v>
                </c:pt>
                <c:pt idx="1">
                  <c:v>Midtown</c:v>
                </c:pt>
                <c:pt idx="2">
                  <c:v>Lindbergh/Morosgo</c:v>
                </c:pt>
                <c:pt idx="3">
                  <c:v>Old Forth Ward</c:v>
                </c:pt>
                <c:pt idx="4">
                  <c:v>West End</c:v>
                </c:pt>
                <c:pt idx="5">
                  <c:v>North Buckhead</c:v>
                </c:pt>
                <c:pt idx="6">
                  <c:v>Vine City</c:v>
                </c:pt>
                <c:pt idx="7">
                  <c:v>Berkeley Park</c:v>
                </c:pt>
                <c:pt idx="8">
                  <c:v>Lenox</c:v>
                </c:pt>
                <c:pt idx="9">
                  <c:v>Home Park</c:v>
                </c:pt>
                <c:pt idx="10">
                  <c:v>Inman Park</c:v>
                </c:pt>
                <c:pt idx="11">
                  <c:v>Castleberry Hill</c:v>
                </c:pt>
                <c:pt idx="12">
                  <c:v>Buckhead Village</c:v>
                </c:pt>
              </c:strCache>
            </c:strRef>
          </c:cat>
          <c:val>
            <c:numRef>
              <c:f>Sheet1!$C$2:$C$14</c:f>
              <c:numCache>
                <c:formatCode>_(* #,##0_);_(* \(#,##0\);_(* "-"??_);_(@_)</c:formatCode>
                <c:ptCount val="13"/>
                <c:pt idx="0">
                  <c:v>1999</c:v>
                </c:pt>
                <c:pt idx="1">
                  <c:v>1664</c:v>
                </c:pt>
                <c:pt idx="2">
                  <c:v>592</c:v>
                </c:pt>
                <c:pt idx="3">
                  <c:v>736</c:v>
                </c:pt>
                <c:pt idx="4">
                  <c:v>504</c:v>
                </c:pt>
                <c:pt idx="5">
                  <c:v>479</c:v>
                </c:pt>
                <c:pt idx="6">
                  <c:v>439</c:v>
                </c:pt>
                <c:pt idx="8">
                  <c:v>451</c:v>
                </c:pt>
                <c:pt idx="9">
                  <c:v>406</c:v>
                </c:pt>
                <c:pt idx="10" formatCode="General">
                  <c:v>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0D-4B0F-A750-56587B9C35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Downtown</c:v>
                </c:pt>
                <c:pt idx="1">
                  <c:v>Midtown</c:v>
                </c:pt>
                <c:pt idx="2">
                  <c:v>Lindbergh/Morosgo</c:v>
                </c:pt>
                <c:pt idx="3">
                  <c:v>Old Forth Ward</c:v>
                </c:pt>
                <c:pt idx="4">
                  <c:v>West End</c:v>
                </c:pt>
                <c:pt idx="5">
                  <c:v>North Buckhead</c:v>
                </c:pt>
                <c:pt idx="6">
                  <c:v>Vine City</c:v>
                </c:pt>
                <c:pt idx="7">
                  <c:v>Berkeley Park</c:v>
                </c:pt>
                <c:pt idx="8">
                  <c:v>Lenox</c:v>
                </c:pt>
                <c:pt idx="9">
                  <c:v>Home Park</c:v>
                </c:pt>
                <c:pt idx="10">
                  <c:v>Inman Park</c:v>
                </c:pt>
                <c:pt idx="11">
                  <c:v>Castleberry Hill</c:v>
                </c:pt>
                <c:pt idx="12">
                  <c:v>Buckhead Village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762</c:v>
                </c:pt>
                <c:pt idx="1">
                  <c:v>606</c:v>
                </c:pt>
                <c:pt idx="2">
                  <c:v>190</c:v>
                </c:pt>
                <c:pt idx="3">
                  <c:v>190</c:v>
                </c:pt>
                <c:pt idx="4">
                  <c:v>149</c:v>
                </c:pt>
                <c:pt idx="5">
                  <c:v>128</c:v>
                </c:pt>
                <c:pt idx="9">
                  <c:v>221</c:v>
                </c:pt>
                <c:pt idx="10">
                  <c:v>131</c:v>
                </c:pt>
                <c:pt idx="11">
                  <c:v>134</c:v>
                </c:pt>
                <c:pt idx="12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0D-4B0F-A750-56587B9C35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55106223"/>
        <c:axId val="1645852943"/>
      </c:barChart>
      <c:catAx>
        <c:axId val="1655106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852943"/>
        <c:crosses val="autoZero"/>
        <c:auto val="1"/>
        <c:lblAlgn val="ctr"/>
        <c:lblOffset val="100"/>
        <c:noMultiLvlLbl val="0"/>
      </c:catAx>
      <c:valAx>
        <c:axId val="1645852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55106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0.71601</cdr:x>
      <cdr:y>0.24577</cdr:y>
    </cdr:from>
    <cdr:to>
      <cdr:x>0.97498</cdr:x>
      <cdr:y>0.33369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513B13FD-8DB5-4CEF-8D12-65E0D84A9462}"/>
            </a:ext>
          </a:extLst>
        </cdr:cNvPr>
        <cdr:cNvSpPr txBox="1"/>
      </cdr:nvSpPr>
      <cdr:spPr>
        <a:xfrm xmlns:a="http://schemas.openxmlformats.org/drawingml/2006/main">
          <a:off x="7579057" y="1032461"/>
          <a:ext cx="2741328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2019: 235 neighborhoods</a:t>
          </a:r>
        </a:p>
      </cdr:txBody>
    </cdr:sp>
  </cdr:relSizeAnchor>
  <cdr:relSizeAnchor xmlns:cdr="http://schemas.openxmlformats.org/drawingml/2006/chartDrawing">
    <cdr:from>
      <cdr:x>0.71601</cdr:x>
      <cdr:y>0.34574</cdr:y>
    </cdr:from>
    <cdr:to>
      <cdr:x>0.9761</cdr:x>
      <cdr:y>0.43366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13B13FD-8DB5-4CEF-8D12-65E0D84A9462}"/>
            </a:ext>
          </a:extLst>
        </cdr:cNvPr>
        <cdr:cNvSpPr txBox="1"/>
      </cdr:nvSpPr>
      <cdr:spPr>
        <a:xfrm xmlns:a="http://schemas.openxmlformats.org/drawingml/2006/main">
          <a:off x="7579057" y="1452419"/>
          <a:ext cx="275312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2020: 206 neighborhoods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atlantapd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9083" y="1312191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Crime Trends in the Atlanta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905" y="4608575"/>
            <a:ext cx="3576628" cy="937218"/>
          </a:xfrm>
        </p:spPr>
        <p:txBody>
          <a:bodyPr anchor="t">
            <a:normAutofit fontScale="850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1600" b="1" u="sng" dirty="0"/>
              <a:t>The DATAMANIACS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Kelly Cash, Joe Kim, Betsy James, Grace Sun, Sophie </a:t>
            </a:r>
            <a:r>
              <a:rPr lang="en-US" sz="1600" dirty="0" err="1"/>
              <a:t>Qiao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EA106F8-2676-4787-9280-4615D635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81" y="3863150"/>
            <a:ext cx="2853753" cy="24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3928AB5-9404-411A-9AE1-D8BB7AA0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44" y="2135751"/>
            <a:ext cx="7835101" cy="347105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C7E3D8-6808-433E-8DFD-126556CB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trends by time of 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CC0EA-E6AF-4297-B6CE-CDCFA762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61805"/>
            <a:ext cx="2416233" cy="3818944"/>
          </a:xfrm>
        </p:spPr>
        <p:txBody>
          <a:bodyPr/>
          <a:lstStyle/>
          <a:p>
            <a:r>
              <a:rPr lang="en-US" dirty="0"/>
              <a:t>Most crimes occurring in the afternoon &amp; night segments</a:t>
            </a:r>
          </a:p>
          <a:p>
            <a:r>
              <a:rPr lang="en-US" dirty="0"/>
              <a:t>2020</a:t>
            </a:r>
          </a:p>
          <a:p>
            <a:pPr lvl="1"/>
            <a:r>
              <a:rPr lang="en-US" dirty="0"/>
              <a:t>Decrease in morning, afternoon, night</a:t>
            </a:r>
          </a:p>
          <a:p>
            <a:pPr lvl="1"/>
            <a:r>
              <a:rPr lang="en-US" dirty="0"/>
              <a:t>Increase in late night/early morning</a:t>
            </a:r>
          </a:p>
        </p:txBody>
      </p:sp>
    </p:spTree>
    <p:extLst>
      <p:ext uri="{BB962C8B-B14F-4D97-AF65-F5344CB8AC3E}">
        <p14:creationId xmlns:p14="http://schemas.microsoft.com/office/powerpoint/2010/main" val="303336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E4CF-968B-45EF-8091-6AC7F85AF3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547" y="81546"/>
            <a:ext cx="5778500" cy="711200"/>
          </a:xfrm>
        </p:spPr>
        <p:txBody>
          <a:bodyPr>
            <a:normAutofit fontScale="90000"/>
          </a:bodyPr>
          <a:lstStyle/>
          <a:p>
            <a:r>
              <a:rPr lang="en-US" dirty="0"/>
              <a:t>Burglary trends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430DFED-D34E-4E80-89AB-2DC6D3D8C7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26154" y="165910"/>
            <a:ext cx="5180045" cy="2818017"/>
          </a:xfr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87562C7-9807-4D95-B64A-62FE62D4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16" y="2786882"/>
            <a:ext cx="6631214" cy="3536647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B689485-8607-45D3-A157-C5B1510CA540}"/>
              </a:ext>
            </a:extLst>
          </p:cNvPr>
          <p:cNvSpPr txBox="1">
            <a:spLocks/>
          </p:cNvSpPr>
          <p:nvPr/>
        </p:nvSpPr>
        <p:spPr>
          <a:xfrm>
            <a:off x="152401" y="1856792"/>
            <a:ext cx="4718180" cy="14835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Decrease in 2020</a:t>
            </a:r>
          </a:p>
          <a:p>
            <a:pPr lvl="1"/>
            <a:r>
              <a:rPr lang="en-US" dirty="0"/>
              <a:t>Much less in morning, afternoon, even night</a:t>
            </a:r>
          </a:p>
          <a:p>
            <a:pPr lvl="1"/>
            <a:r>
              <a:rPr lang="en-US" dirty="0"/>
              <a:t>Increase late night/early morning</a:t>
            </a:r>
          </a:p>
        </p:txBody>
      </p:sp>
      <p:pic>
        <p:nvPicPr>
          <p:cNvPr id="2050" name="Picture 2" descr="Image result for burlgar">
            <a:extLst>
              <a:ext uri="{FF2B5EF4-FFF2-40B4-BE49-F238E27FC236}">
                <a16:creationId xmlns:a16="http://schemas.microsoft.com/office/drawing/2014/main" id="{D3D11B6E-64E8-4999-9A17-427FA6320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33" y="3778898"/>
            <a:ext cx="2751447" cy="221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03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AA29-9625-48AA-A257-70D7B9EA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Neighborhoods, 2018-2020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5F06549-874D-4DE4-B373-E8A100B42A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3884" y="1976581"/>
          <a:ext cx="10585191" cy="4200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3B13FD-8DB5-4CEF-8D12-65E0D84A9462}"/>
              </a:ext>
            </a:extLst>
          </p:cNvPr>
          <p:cNvSpPr txBox="1"/>
          <p:nvPr/>
        </p:nvSpPr>
        <p:spPr>
          <a:xfrm>
            <a:off x="8412941" y="2585155"/>
            <a:ext cx="27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2018: 234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39372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AA29-9625-48AA-A257-70D7B9EA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2673"/>
            <a:ext cx="10719732" cy="1307084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Neighborhoods with High Criminal Activity: 2020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92B1364-E3C1-44C8-AE33-EF28B987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72444"/>
            <a:ext cx="10058399" cy="40697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22EBC1-F127-4341-BEF5-B9F2186C0D42}"/>
              </a:ext>
            </a:extLst>
          </p:cNvPr>
          <p:cNvSpPr/>
          <p:nvPr/>
        </p:nvSpPr>
        <p:spPr>
          <a:xfrm>
            <a:off x="5283200" y="3703782"/>
            <a:ext cx="914400" cy="1145309"/>
          </a:xfrm>
          <a:custGeom>
            <a:avLst/>
            <a:gdLst>
              <a:gd name="connsiteX0" fmla="*/ 360218 w 914400"/>
              <a:gd name="connsiteY0" fmla="*/ 0 h 1145309"/>
              <a:gd name="connsiteX1" fmla="*/ 0 w 914400"/>
              <a:gd name="connsiteY1" fmla="*/ 544945 h 1145309"/>
              <a:gd name="connsiteX2" fmla="*/ 193964 w 914400"/>
              <a:gd name="connsiteY2" fmla="*/ 1016000 h 1145309"/>
              <a:gd name="connsiteX3" fmla="*/ 868218 w 914400"/>
              <a:gd name="connsiteY3" fmla="*/ 1145309 h 1145309"/>
              <a:gd name="connsiteX4" fmla="*/ 914400 w 914400"/>
              <a:gd name="connsiteY4" fmla="*/ 572654 h 1145309"/>
              <a:gd name="connsiteX5" fmla="*/ 434109 w 914400"/>
              <a:gd name="connsiteY5" fmla="*/ 64654 h 1145309"/>
              <a:gd name="connsiteX6" fmla="*/ 360218 w 914400"/>
              <a:gd name="connsiteY6" fmla="*/ 0 h 114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145309">
                <a:moveTo>
                  <a:pt x="360218" y="0"/>
                </a:moveTo>
                <a:lnTo>
                  <a:pt x="0" y="544945"/>
                </a:lnTo>
                <a:lnTo>
                  <a:pt x="193964" y="1016000"/>
                </a:lnTo>
                <a:lnTo>
                  <a:pt x="868218" y="1145309"/>
                </a:lnTo>
                <a:lnTo>
                  <a:pt x="914400" y="572654"/>
                </a:lnTo>
                <a:lnTo>
                  <a:pt x="434109" y="64654"/>
                </a:lnTo>
                <a:lnTo>
                  <a:pt x="360218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F6D9538-3383-40DE-B0E0-357C663EEF7E}"/>
              </a:ext>
            </a:extLst>
          </p:cNvPr>
          <p:cNvSpPr/>
          <p:nvPr/>
        </p:nvSpPr>
        <p:spPr>
          <a:xfrm>
            <a:off x="3602182" y="3768436"/>
            <a:ext cx="969818" cy="1690255"/>
          </a:xfrm>
          <a:custGeom>
            <a:avLst/>
            <a:gdLst>
              <a:gd name="connsiteX0" fmla="*/ 618836 w 969818"/>
              <a:gd name="connsiteY0" fmla="*/ 0 h 1690255"/>
              <a:gd name="connsiteX1" fmla="*/ 360218 w 969818"/>
              <a:gd name="connsiteY1" fmla="*/ 378691 h 1690255"/>
              <a:gd name="connsiteX2" fmla="*/ 637309 w 969818"/>
              <a:gd name="connsiteY2" fmla="*/ 618837 h 1690255"/>
              <a:gd name="connsiteX3" fmla="*/ 572654 w 969818"/>
              <a:gd name="connsiteY3" fmla="*/ 979055 h 1690255"/>
              <a:gd name="connsiteX4" fmla="*/ 554182 w 969818"/>
              <a:gd name="connsiteY4" fmla="*/ 1099128 h 1690255"/>
              <a:gd name="connsiteX5" fmla="*/ 0 w 969818"/>
              <a:gd name="connsiteY5" fmla="*/ 905164 h 1690255"/>
              <a:gd name="connsiteX6" fmla="*/ 193963 w 969818"/>
              <a:gd name="connsiteY6" fmla="*/ 1514764 h 1690255"/>
              <a:gd name="connsiteX7" fmla="*/ 655782 w 969818"/>
              <a:gd name="connsiteY7" fmla="*/ 1690255 h 1690255"/>
              <a:gd name="connsiteX8" fmla="*/ 942109 w 969818"/>
              <a:gd name="connsiteY8" fmla="*/ 1126837 h 1690255"/>
              <a:gd name="connsiteX9" fmla="*/ 969818 w 969818"/>
              <a:gd name="connsiteY9" fmla="*/ 508000 h 1690255"/>
              <a:gd name="connsiteX10" fmla="*/ 683491 w 969818"/>
              <a:gd name="connsiteY10" fmla="*/ 36946 h 1690255"/>
              <a:gd name="connsiteX11" fmla="*/ 618836 w 969818"/>
              <a:gd name="connsiteY11" fmla="*/ 0 h 1690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9818" h="1690255">
                <a:moveTo>
                  <a:pt x="618836" y="0"/>
                </a:moveTo>
                <a:lnTo>
                  <a:pt x="360218" y="378691"/>
                </a:lnTo>
                <a:lnTo>
                  <a:pt x="637309" y="618837"/>
                </a:lnTo>
                <a:lnTo>
                  <a:pt x="572654" y="979055"/>
                </a:lnTo>
                <a:lnTo>
                  <a:pt x="554182" y="1099128"/>
                </a:lnTo>
                <a:lnTo>
                  <a:pt x="0" y="905164"/>
                </a:lnTo>
                <a:lnTo>
                  <a:pt x="193963" y="1514764"/>
                </a:lnTo>
                <a:lnTo>
                  <a:pt x="655782" y="1690255"/>
                </a:lnTo>
                <a:lnTo>
                  <a:pt x="942109" y="1126837"/>
                </a:lnTo>
                <a:lnTo>
                  <a:pt x="969818" y="508000"/>
                </a:lnTo>
                <a:lnTo>
                  <a:pt x="683491" y="36946"/>
                </a:lnTo>
                <a:lnTo>
                  <a:pt x="618836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96024C-936C-4FEC-BDD2-8979E6FC5C92}"/>
              </a:ext>
            </a:extLst>
          </p:cNvPr>
          <p:cNvSpPr/>
          <p:nvPr/>
        </p:nvSpPr>
        <p:spPr>
          <a:xfrm>
            <a:off x="5218545" y="1958109"/>
            <a:ext cx="1505528" cy="1246909"/>
          </a:xfrm>
          <a:custGeom>
            <a:avLst/>
            <a:gdLst>
              <a:gd name="connsiteX0" fmla="*/ 0 w 1505528"/>
              <a:gd name="connsiteY0" fmla="*/ 73891 h 1246909"/>
              <a:gd name="connsiteX1" fmla="*/ 535710 w 1505528"/>
              <a:gd name="connsiteY1" fmla="*/ 1246909 h 1246909"/>
              <a:gd name="connsiteX2" fmla="*/ 932873 w 1505528"/>
              <a:gd name="connsiteY2" fmla="*/ 1154546 h 1246909"/>
              <a:gd name="connsiteX3" fmla="*/ 1505528 w 1505528"/>
              <a:gd name="connsiteY3" fmla="*/ 110836 h 1246909"/>
              <a:gd name="connsiteX4" fmla="*/ 748146 w 1505528"/>
              <a:gd name="connsiteY4" fmla="*/ 341746 h 1246909"/>
              <a:gd name="connsiteX5" fmla="*/ 166255 w 1505528"/>
              <a:gd name="connsiteY5" fmla="*/ 0 h 1246909"/>
              <a:gd name="connsiteX6" fmla="*/ 0 w 1505528"/>
              <a:gd name="connsiteY6" fmla="*/ 73891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5528" h="1246909">
                <a:moveTo>
                  <a:pt x="0" y="73891"/>
                </a:moveTo>
                <a:lnTo>
                  <a:pt x="535710" y="1246909"/>
                </a:lnTo>
                <a:lnTo>
                  <a:pt x="932873" y="1154546"/>
                </a:lnTo>
                <a:lnTo>
                  <a:pt x="1505528" y="110836"/>
                </a:lnTo>
                <a:lnTo>
                  <a:pt x="748146" y="341746"/>
                </a:lnTo>
                <a:lnTo>
                  <a:pt x="166255" y="0"/>
                </a:lnTo>
                <a:lnTo>
                  <a:pt x="0" y="73891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92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AA29-9625-48AA-A257-70D7B9EA83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35290" y="4568469"/>
            <a:ext cx="7051675" cy="10287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Crime Map for Atlanta from: spotcrime.com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6DE84F-C95A-4071-B6EA-7B1E16C7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25" y="377651"/>
            <a:ext cx="5876185" cy="38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99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AA29-9625-48AA-A257-70D7B9EA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81" y="914400"/>
            <a:ext cx="10058400" cy="839738"/>
          </a:xfrm>
        </p:spPr>
        <p:txBody>
          <a:bodyPr/>
          <a:lstStyle/>
          <a:p>
            <a:r>
              <a:rPr lang="en-US" dirty="0"/>
              <a:t>Top 10 Crime Spots : 2020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7910C26-E873-4F21-89DB-0F9A11717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098675"/>
            <a:ext cx="90868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64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8E24-76C8-457B-A274-B5A2775B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Discussion/Conclusions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7F6F-7E84-4BDD-8ACA-A0E58C2A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trends</a:t>
            </a:r>
          </a:p>
          <a:p>
            <a:pPr lvl="1"/>
            <a:r>
              <a:rPr lang="en-US" dirty="0"/>
              <a:t>Downward trend in crime from 2009</a:t>
            </a:r>
          </a:p>
          <a:p>
            <a:pPr lvl="1"/>
            <a:r>
              <a:rPr lang="en-US" dirty="0"/>
              <a:t>Less crime in winter</a:t>
            </a:r>
          </a:p>
          <a:p>
            <a:pPr lvl="1"/>
            <a:r>
              <a:rPr lang="en-US" dirty="0"/>
              <a:t>More crimes in afternoon &amp; night </a:t>
            </a:r>
          </a:p>
          <a:p>
            <a:r>
              <a:rPr lang="en-US" dirty="0"/>
              <a:t>2020 trends</a:t>
            </a:r>
          </a:p>
          <a:p>
            <a:pPr lvl="1"/>
            <a:r>
              <a:rPr lang="en-US" dirty="0"/>
              <a:t>Decrease in Spring/Summer</a:t>
            </a:r>
          </a:p>
          <a:p>
            <a:pPr lvl="1"/>
            <a:r>
              <a:rPr lang="en-US" dirty="0"/>
              <a:t>Decrease in April/May by 40%</a:t>
            </a:r>
          </a:p>
          <a:p>
            <a:pPr lvl="1"/>
            <a:r>
              <a:rPr lang="en-US" dirty="0"/>
              <a:t>Decrease in non-violent (15%); increase in violent (7%) compared to 2018 &amp; 2019</a:t>
            </a:r>
          </a:p>
          <a:p>
            <a:pPr lvl="1"/>
            <a:r>
              <a:rPr lang="en-US" dirty="0"/>
              <a:t>Decrease in burglary (25%), especially when people would normally be at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B5F8-0077-435F-B9B1-06619D28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had more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455A-8EC9-4BCE-9B1D-233E2337B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has the crime dropped steadily since 2009?</a:t>
            </a:r>
          </a:p>
          <a:p>
            <a:pPr marL="201168" lvl="1" indent="0">
              <a:buNone/>
            </a:pPr>
            <a:r>
              <a:rPr lang="en-US" dirty="0"/>
              <a:t>   Population changes?</a:t>
            </a:r>
          </a:p>
          <a:p>
            <a:pPr marL="201168" lvl="1" indent="0">
              <a:buNone/>
            </a:pPr>
            <a:r>
              <a:rPr lang="en-US" dirty="0"/>
              <a:t>   Changes in police leadership? Policies?</a:t>
            </a:r>
          </a:p>
          <a:p>
            <a:pPr marL="0" indent="0">
              <a:buNone/>
            </a:pPr>
            <a:r>
              <a:rPr lang="en-US" dirty="0"/>
              <a:t>Why did violent crime increase in 2020?</a:t>
            </a:r>
          </a:p>
          <a:p>
            <a:pPr marL="201168" lvl="1" indent="0">
              <a:buNone/>
            </a:pPr>
            <a:r>
              <a:rPr lang="en-US" dirty="0"/>
              <a:t>   Mental health?</a:t>
            </a:r>
          </a:p>
          <a:p>
            <a:pPr marL="201168" lvl="1" indent="0">
              <a:buNone/>
            </a:pPr>
            <a:r>
              <a:rPr lang="en-US" dirty="0"/>
              <a:t>   Unemployment?</a:t>
            </a:r>
          </a:p>
          <a:p>
            <a:pPr marL="201168" lvl="1" indent="0">
              <a:buNone/>
            </a:pPr>
            <a:r>
              <a:rPr lang="en-US" dirty="0"/>
              <a:t>   Social justice issues?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Image result for never enough time">
            <a:extLst>
              <a:ext uri="{FF2B5EF4-FFF2-40B4-BE49-F238E27FC236}">
                <a16:creationId xmlns:a16="http://schemas.microsoft.com/office/drawing/2014/main" id="{7A134D72-AA15-45B0-835B-0A2A1C66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617" y="1996750"/>
            <a:ext cx="3155063" cy="246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0844FC-5E9B-4787-B439-AE8B0CD3E48E}"/>
              </a:ext>
            </a:extLst>
          </p:cNvPr>
          <p:cNvGrpSpPr/>
          <p:nvPr/>
        </p:nvGrpSpPr>
        <p:grpSpPr>
          <a:xfrm>
            <a:off x="1097280" y="2464148"/>
            <a:ext cx="342123" cy="2155323"/>
            <a:chOff x="1036320" y="2473864"/>
            <a:chExt cx="342123" cy="2155323"/>
          </a:xfrm>
        </p:grpSpPr>
        <p:pic>
          <p:nvPicPr>
            <p:cNvPr id="5" name="Graphic 4" descr="First aid kit with solid fill">
              <a:extLst>
                <a:ext uri="{FF2B5EF4-FFF2-40B4-BE49-F238E27FC236}">
                  <a16:creationId xmlns:a16="http://schemas.microsoft.com/office/drawing/2014/main" id="{90D44B04-27A8-44C1-B17F-23BE2A863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36320" y="3648079"/>
              <a:ext cx="338328" cy="338328"/>
            </a:xfrm>
            <a:prstGeom prst="rect">
              <a:avLst/>
            </a:prstGeom>
          </p:spPr>
        </p:pic>
        <p:pic>
          <p:nvPicPr>
            <p:cNvPr id="6" name="Graphic 5" descr="Briefcase outline">
              <a:extLst>
                <a:ext uri="{FF2B5EF4-FFF2-40B4-BE49-F238E27FC236}">
                  <a16:creationId xmlns:a16="http://schemas.microsoft.com/office/drawing/2014/main" id="{B008A31C-6218-426E-B437-1AA6D387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6320" y="3971024"/>
              <a:ext cx="338328" cy="338328"/>
            </a:xfrm>
            <a:prstGeom prst="rect">
              <a:avLst/>
            </a:prstGeom>
          </p:spPr>
        </p:pic>
        <p:pic>
          <p:nvPicPr>
            <p:cNvPr id="8" name="Graphic 7" descr="Scales of justice with solid fill">
              <a:extLst>
                <a:ext uri="{FF2B5EF4-FFF2-40B4-BE49-F238E27FC236}">
                  <a16:creationId xmlns:a16="http://schemas.microsoft.com/office/drawing/2014/main" id="{9B7FC13C-9B4D-497C-B561-536BD5C7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6320" y="4290859"/>
              <a:ext cx="338328" cy="338328"/>
            </a:xfrm>
            <a:prstGeom prst="rect">
              <a:avLst/>
            </a:prstGeom>
          </p:spPr>
        </p:pic>
        <p:pic>
          <p:nvPicPr>
            <p:cNvPr id="10" name="Graphic 9" descr="Police female with solid fill">
              <a:extLst>
                <a:ext uri="{FF2B5EF4-FFF2-40B4-BE49-F238E27FC236}">
                  <a16:creationId xmlns:a16="http://schemas.microsoft.com/office/drawing/2014/main" id="{55E1023D-FEA8-480D-8CFF-030E74C09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6320" y="2867988"/>
              <a:ext cx="342123" cy="341933"/>
            </a:xfrm>
            <a:prstGeom prst="rect">
              <a:avLst/>
            </a:prstGeom>
          </p:spPr>
        </p:pic>
        <p:pic>
          <p:nvPicPr>
            <p:cNvPr id="12" name="Graphic 11" descr="Statistics outline">
              <a:extLst>
                <a:ext uri="{FF2B5EF4-FFF2-40B4-BE49-F238E27FC236}">
                  <a16:creationId xmlns:a16="http://schemas.microsoft.com/office/drawing/2014/main" id="{9CE5DCFA-6C59-4647-B887-1738DE0A9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36320" y="2473864"/>
              <a:ext cx="342123" cy="342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4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3BFB-3B43-4DF0-9A59-B35DF5F6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Picture 2" descr="https://s-i.huffpost.com/gen/2774246/images/o-ASKING-QUESTIONS-facebook.jpg">
            <a:extLst>
              <a:ext uri="{FF2B5EF4-FFF2-40B4-BE49-F238E27FC236}">
                <a16:creationId xmlns:a16="http://schemas.microsoft.com/office/drawing/2014/main" id="{1C787EA6-550A-428D-B577-6FEEA70C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24" y="2186248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3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06F5957-9641-4EAD-8D8C-D8AC928B70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49883" y="94393"/>
            <a:ext cx="9861964" cy="5802553"/>
          </a:xfrm>
        </p:spPr>
      </p:pic>
    </p:spTree>
    <p:extLst>
      <p:ext uri="{BB962C8B-B14F-4D97-AF65-F5344CB8AC3E}">
        <p14:creationId xmlns:p14="http://schemas.microsoft.com/office/powerpoint/2010/main" val="384271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5357-90CD-4B4F-A48B-6A96ED31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CEF2-BA0E-4B36-AB01-2C7011EDC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general trends exist regarding crime in the Atlanta area?</a:t>
            </a:r>
          </a:p>
          <a:p>
            <a:pPr lvl="1"/>
            <a:r>
              <a:rPr lang="en-US" dirty="0"/>
              <a:t>Across years</a:t>
            </a:r>
          </a:p>
          <a:p>
            <a:pPr lvl="1"/>
            <a:r>
              <a:rPr lang="en-US" dirty="0"/>
              <a:t>Types of crimes committed</a:t>
            </a:r>
          </a:p>
          <a:p>
            <a:pPr lvl="1"/>
            <a:r>
              <a:rPr lang="en-US" dirty="0"/>
              <a:t>Seasons of the year</a:t>
            </a:r>
          </a:p>
          <a:p>
            <a:pPr lvl="1"/>
            <a:r>
              <a:rPr lang="en-US" dirty="0"/>
              <a:t>Months of the year</a:t>
            </a:r>
          </a:p>
          <a:p>
            <a:pPr lvl="1"/>
            <a:r>
              <a:rPr lang="en-US" dirty="0"/>
              <a:t>Time of day</a:t>
            </a:r>
          </a:p>
          <a:p>
            <a:pPr lvl="1"/>
            <a:r>
              <a:rPr lang="en-US" dirty="0"/>
              <a:t>Neighborhoods</a:t>
            </a:r>
          </a:p>
          <a:p>
            <a:r>
              <a:rPr lang="en-US" dirty="0"/>
              <a:t>Did general trends change in 2020 during the pandemic?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D6D750-A3B9-4B14-8F96-9642BB8D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78" y="165368"/>
            <a:ext cx="3677202" cy="16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vid pandemic">
            <a:extLst>
              <a:ext uri="{FF2B5EF4-FFF2-40B4-BE49-F238E27FC236}">
                <a16:creationId xmlns:a16="http://schemas.microsoft.com/office/drawing/2014/main" id="{CF6ACEAD-C1DB-4A36-9865-8A0450A00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78" y="4180699"/>
            <a:ext cx="3677202" cy="20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FD5B-326F-4C86-93C5-41082AEF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A230-4A30-4B72-B667-547B048AA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obtained from Atlanta Police Department (</a:t>
            </a:r>
            <a:r>
              <a:rPr lang="en-US" dirty="0">
                <a:hlinkClick r:id="rId2"/>
              </a:rPr>
              <a:t>https://www.atlantapd.org/</a:t>
            </a:r>
            <a:r>
              <a:rPr lang="en-US" dirty="0"/>
              <a:t>) Raw Crime Data Download (2009-2020)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Three csv files across years</a:t>
            </a:r>
          </a:p>
          <a:p>
            <a:pPr lvl="2"/>
            <a:r>
              <a:rPr lang="en-US" dirty="0"/>
              <a:t>Unmatching columns/headings</a:t>
            </a:r>
          </a:p>
          <a:p>
            <a:pPr lvl="1"/>
            <a:r>
              <a:rPr lang="en-US" dirty="0"/>
              <a:t>Formatting: dates, times</a:t>
            </a:r>
          </a:p>
          <a:p>
            <a:pPr lvl="1"/>
            <a:r>
              <a:rPr lang="en-US" dirty="0"/>
              <a:t>Bad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data cleanup">
            <a:extLst>
              <a:ext uri="{FF2B5EF4-FFF2-40B4-BE49-F238E27FC236}">
                <a16:creationId xmlns:a16="http://schemas.microsoft.com/office/drawing/2014/main" id="{BADEB054-4B8A-4264-B916-BD6AA9E2F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25" y="2995794"/>
            <a:ext cx="4510963" cy="2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7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EE87-790D-4CF5-8CE0-E39D729A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12468" cy="1450757"/>
          </a:xfrm>
        </p:spPr>
        <p:txBody>
          <a:bodyPr/>
          <a:lstStyle/>
          <a:p>
            <a:r>
              <a:rPr lang="en-US" dirty="0"/>
              <a:t>Overall crime trend 2009-2020: Decrease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F7C5B-7252-45DF-804B-0B0B9CCB6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062549" cy="35274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Largest drop: 2020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Small, steady drops 2018, 2019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Focus on 2018-2019 for pandemic year comparison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A5C49A1-C3E6-4B65-B31F-512369EE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577" y="1940767"/>
            <a:ext cx="6669630" cy="4446420"/>
          </a:xfrm>
          <a:prstGeom prst="rect">
            <a:avLst/>
          </a:prstGeom>
        </p:spPr>
      </p:pic>
      <p:pic>
        <p:nvPicPr>
          <p:cNvPr id="10" name="Picture 2" descr="Image result for crime">
            <a:extLst>
              <a:ext uri="{FF2B5EF4-FFF2-40B4-BE49-F238E27FC236}">
                <a16:creationId xmlns:a16="http://schemas.microsoft.com/office/drawing/2014/main" id="{33C00729-7D3D-4674-9695-83F92F8E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62" y="4292081"/>
            <a:ext cx="3803780" cy="19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0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70B77-196A-4DBD-BFFC-FC8BD62FEE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170" y="1231641"/>
            <a:ext cx="6883659" cy="48848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2696C3-CDF8-4B7E-AE64-ACFFAF2193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359016" y="233989"/>
            <a:ext cx="8475663" cy="898525"/>
          </a:xfrm>
        </p:spPr>
        <p:txBody>
          <a:bodyPr/>
          <a:lstStyle/>
          <a:p>
            <a:pPr algn="ctr"/>
            <a:r>
              <a:rPr lang="en-US" dirty="0"/>
              <a:t>Crime Types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990CC9-0F48-4747-ADC6-E9C94F7275AF}"/>
              </a:ext>
            </a:extLst>
          </p:cNvPr>
          <p:cNvCxnSpPr>
            <a:cxnSpLocks/>
          </p:cNvCxnSpPr>
          <p:nvPr/>
        </p:nvCxnSpPr>
        <p:spPr>
          <a:xfrm>
            <a:off x="1182848" y="1132514"/>
            <a:ext cx="7969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1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CEE2D2-37E6-4FA1-BFFB-43A90F9D0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88" y="235670"/>
            <a:ext cx="10058400" cy="1347062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season has the lowest number of crimes?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538D2-30EB-4676-AE35-DC793BCD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12" y="1897729"/>
            <a:ext cx="7558419" cy="44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5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F2E1-AE6E-4153-8DCB-D9AF186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season has the highest number of crimes?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DFEEE3EF-D0FC-4AD4-B7ED-A0A5E872BC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84657A4-B660-472B-B521-F67F832E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458" y="2016668"/>
            <a:ext cx="7305869" cy="3639842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02C32F43-0B29-4AE0-BDBC-C33DAD5FD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25C5143-4789-4767-A778-DF1B664F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4" y="2335744"/>
            <a:ext cx="4352014" cy="27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A6DE-E8C2-4B5A-97BF-9FE371AC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Pandemic Effects on Crime</a:t>
            </a:r>
          </a:p>
        </p:txBody>
      </p:sp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48EDC56-9F8D-4384-A73E-887F459DE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3976"/>
            <a:ext cx="6548195" cy="3760788"/>
          </a:xfr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2AAB661-D23E-4866-8339-812C13A1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75" y="1976308"/>
            <a:ext cx="4095961" cy="206385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6F076D6-F009-46A1-87BF-FCBDD19F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421" y="4202888"/>
            <a:ext cx="4051508" cy="19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29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89E6-3C9F-4E60-B274-7A837BE5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Violent vs Non-Violent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B7CEE79-FB78-4AF6-9D54-38DABDF2C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72" y="2822266"/>
            <a:ext cx="6109014" cy="1320868"/>
          </a:xfrm>
        </p:spPr>
      </p:pic>
      <p:pic>
        <p:nvPicPr>
          <p:cNvPr id="6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D09A7C4B-52FB-4B30-9589-D62D8BC0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40" y="2010882"/>
            <a:ext cx="551574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387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{AA19F85A-74F1-4E1B-95DE-05D9C0C5F982}tf22712842_win32</Template>
  <TotalTime>1028</TotalTime>
  <Words>382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1_RetrospectVTI</vt:lpstr>
      <vt:lpstr>Crime Trends in the Atlanta Area</vt:lpstr>
      <vt:lpstr>Overview</vt:lpstr>
      <vt:lpstr>Data Cleanup &amp; Exploration</vt:lpstr>
      <vt:lpstr>Overall crime trend 2009-2020: Decrease</vt:lpstr>
      <vt:lpstr>Crime Types</vt:lpstr>
      <vt:lpstr>Which season has the lowest number of crimes?</vt:lpstr>
      <vt:lpstr>Which season has the highest number of crimes?</vt:lpstr>
      <vt:lpstr>2020 Pandemic Effects on Crime</vt:lpstr>
      <vt:lpstr>Violent vs Non-Violent</vt:lpstr>
      <vt:lpstr>Crime trends by time of day</vt:lpstr>
      <vt:lpstr>Burglary trends</vt:lpstr>
      <vt:lpstr>Neighborhoods, 2018-2020</vt:lpstr>
      <vt:lpstr>Neighborhoods with High Criminal Activity: 2020</vt:lpstr>
      <vt:lpstr>Crime Map for Atlanta from: spotcrime.com</vt:lpstr>
      <vt:lpstr>Top 10 Crime Spots : 2020</vt:lpstr>
      <vt:lpstr>Discussion/Conclusions</vt:lpstr>
      <vt:lpstr>If we had more time…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Trends in the Atlanta Area</dc:title>
  <dc:creator>Windows User</dc:creator>
  <cp:lastModifiedBy>Betsy James</cp:lastModifiedBy>
  <cp:revision>47</cp:revision>
  <dcterms:created xsi:type="dcterms:W3CDTF">2021-02-09T00:10:14Z</dcterms:created>
  <dcterms:modified xsi:type="dcterms:W3CDTF">2021-02-12T02:26:56Z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